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63" r:id="rId4"/>
    <p:sldId id="274" r:id="rId5"/>
    <p:sldId id="266" r:id="rId6"/>
    <p:sldId id="276" r:id="rId7"/>
    <p:sldId id="277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CF"/>
    <a:srgbClr val="F88C7A"/>
    <a:srgbClr val="FAB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80678" autoAdjust="0"/>
  </p:normalViewPr>
  <p:slideViewPr>
    <p:cSldViewPr>
      <p:cViewPr>
        <p:scale>
          <a:sx n="60" d="100"/>
          <a:sy n="60" d="100"/>
        </p:scale>
        <p:origin x="-308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C3E6C6-A444-4E46-AB36-8F2671C9636E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A9CD14-BC45-4AF4-BA37-0F97F9F0F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816D56-DD5F-486A-AEA0-417E047C1A2B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89039F-7E5C-4B67-A6B2-982DFB0A4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45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45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Build the following crank-and-wheel assembly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Photo 1_2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medium length axle for first and last gears, non-friction peg for center gear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Attach any wheel to one axle, and crank (handle connector peg) to other axle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students turn handle/crank and observe wheel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 location of crank and wheel and repeat observation</a:t>
            </a:r>
          </a:p>
          <a:p>
            <a:r>
              <a:rPr lang="en-US" dirty="0" smtClean="0"/>
              <a:t>Discuss with students how this relates to their experiences with bicycle gears (size of front and rear gears when going uphill </a:t>
            </a:r>
            <a:r>
              <a:rPr lang="en-US" dirty="0" err="1" smtClean="0"/>
              <a:t>vs</a:t>
            </a:r>
            <a:r>
              <a:rPr lang="en-US" dirty="0" smtClean="0"/>
              <a:t> downhill)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going downhill student pedals (cranks) on large gear with small gear on wheel (maximizing speed)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going uphill student pedals (cranks) on small gear with large gear on wheel (maximizing torque/power)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revisit the speed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torque tradeoff later in the future Getting in Gear lesson</a:t>
            </a:r>
          </a:p>
          <a:p>
            <a:r>
              <a:rPr lang="en-US" dirty="0" smtClean="0"/>
              <a:t>Have students set the wheel on a table and turn the crank 3 times in both configurations: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students what determines how far the assembly moves: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rotations of the wheel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circumference of the wheel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foreshadowing for the future How Far lesson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in the "downhill" configuration how much further the assemble travels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distance = greater speed (in the same period of time)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also be looked at from an energy conversion perspective: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Rider inputs energy by pedaling: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one case, the energy converts into more kinetic energy (speed)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other, the energy converts into lifting the bike/rider up the hill (increasing potential energy)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2D643-112C-4C48-824D-A45F4B3BC2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Build the following crank-and-wheel assembly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Photo 1_2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medium length axle for first and last gears, non-friction peg for center gear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Attach any wheel to one axle, and crank (handle connector peg) to other axle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students turn handle/crank and observe wheel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 location of crank and wheel and repeat observation</a:t>
            </a:r>
          </a:p>
          <a:p>
            <a:r>
              <a:rPr lang="en-US" dirty="0" smtClean="0"/>
              <a:t>Discuss with students how this relates to their experiences with bicycle gears (size of front and rear gears when going uphill </a:t>
            </a:r>
            <a:r>
              <a:rPr lang="en-US" dirty="0" err="1" smtClean="0"/>
              <a:t>vs</a:t>
            </a:r>
            <a:r>
              <a:rPr lang="en-US" dirty="0" smtClean="0"/>
              <a:t> downhill)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going downhill student pedals (cranks) on large gear with small gear on wheel (maximizing speed)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going uphill student pedals (cranks) on small gear with large gear on wheel (maximizing torque/power)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revisit the speed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torque tradeoff later in the future Getting in Gear lesson</a:t>
            </a:r>
          </a:p>
          <a:p>
            <a:r>
              <a:rPr lang="en-US" dirty="0" smtClean="0"/>
              <a:t>Have students set the wheel on a table and turn the crank 3 times in both configurations: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students what determines how far the assembly moves: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rotations of the wheel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circumference of the wheel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foreshadowing for the future How Far lesson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in the "downhill" configuration how much further the assemble travels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distance = greater speed (in the same period of time)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also be looked at from an energy conversion perspective: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Rider inputs energy by pedaling: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one case, the energy converts into more kinetic energy (speed)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other, the energy converts into lifting the bike/rider up the hill (increasing potential energy)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2D643-112C-4C48-824D-A45F4B3BC2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students turn handle/crank and observe wheel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 location of crank and wheel and repeat observation</a:t>
            </a:r>
          </a:p>
          <a:p>
            <a:r>
              <a:rPr lang="en-US" dirty="0" smtClean="0"/>
              <a:t>Discuss with students how this relates to their experiences with bicycle gears (size of front and rear gears when going uphill </a:t>
            </a:r>
            <a:r>
              <a:rPr lang="en-US" dirty="0" err="1" smtClean="0"/>
              <a:t>vs</a:t>
            </a:r>
            <a:r>
              <a:rPr lang="en-US" dirty="0" smtClean="0"/>
              <a:t> downhill)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going downhill student pedals (cranks) on large gear with small gear on wheel (maximizing speed)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going uphill student pedals (cranks) on small gear with large gear on wheel (maximizing torque/power)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revisit the speed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torque tradeoff later in the future Getting in Gear lesson</a:t>
            </a:r>
          </a:p>
          <a:p>
            <a:r>
              <a:rPr lang="en-US" dirty="0" smtClean="0"/>
              <a:t>Have students set the wheel on a table and turn the crank 3 times in both configurations: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students what determines how far the assembly moves: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rotations of the wheel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circumference of the wheel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foreshadowing for the future How Far lesson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in the "downhill" configuration how much further the assemble travels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distance = greater speed (in the same period of time)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also be looked at from an energy conversion perspective: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Rider inputs energy by pedaling: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one case, the energy converts into more kinetic energy (speed)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other, the energy converts into lifting the bike/rider up the hill (increasing potential energy)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CDFACF-71A0-4439-9268-AFC4B4E050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Have students set the wheel on a table and turn the crank 3 times in both configurations: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students what determines how far the assembly moves: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rotations of the wheel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circumference of the wheel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foreshadowing for the future How Far lesson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in the "downhill" configuration how much further the assemble travels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distance = greater speed (in the same period of time)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also be looked at from an energy conversion perspective: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Rider inputs energy by pedaling: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one case, the energy converts into more kinetic energy (speed)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other, the energy converts into lifting the bike/rider up the hill (increasing potential energy)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CDFACF-71A0-4439-9268-AFC4B4E050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in the "downhill" configuration how much further the assemble travels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distance = greater speed (in the same period of time)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also be looked at from an energy conversion perspective: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Rider inputs energy by pedaling: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one case, the energy converts into more kinetic energy (speed)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other, the energy converts into lifting the bike/rider up the hill (increasing potential energy)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CDFACF-71A0-4439-9268-AFC4B4E050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Instructional Material: CMU Technical Primer Flash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903B2A-63F3-4496-A07D-51841508A66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2A3C-7BEC-4E50-8BAA-6D6BC4F7E5B6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C920C-18A3-458E-AB73-F295005324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C4A8E-3D11-4A40-B71B-C107767A41EB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ECD3-99F4-45FA-8F05-71E90F42F9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2E8F8-DD70-4AC7-907E-183E773B2C50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0ABC2-60CD-4CC5-850E-778CE81861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89FF1-C9B1-483D-A7AE-280C3156B5C3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9192E-0309-4E44-B0E7-C68B506DF8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05692-2874-4E2C-B780-888FA644FD73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BDB97-C75C-4673-8821-BC6243ECB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E0605-D4A4-428E-838E-BFE2C8C23A54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D6B43-998A-4053-A5FE-7770FC828C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BF894-FE63-44A8-944D-D0E1E3DBDBF3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5E6A0-EE6A-4095-A861-9993768CB1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F6D7A-EE93-42E6-BF9B-6B08668698E2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09795-8913-457D-8CC7-26F56BBCC1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B5154-7358-4305-A81A-1DED6F28E614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5903-08AF-41E9-A99C-6A39A46DD1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8B583-CE5B-40DD-9066-878D0E320447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69F7D-816F-414B-9957-508A0FEDF7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EEE53-63A4-4B38-87E6-10FC0BC5CED8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95FDEC2-B4DB-4EED-83D7-D50AB182E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0AF8018-8B95-4489-8BFA-FAE64DF28CC0}" type="datetimeFigureOut">
              <a:rPr lang="en-US" smtClean="0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141D3D1-0E21-4B2B-9C65-145B0E1EB4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_ogQuLdEcBY&amp;feature=player_embedded" TargetMode="External"/><Relationship Id="rId3" Type="http://schemas.openxmlformats.org/officeDocument/2006/relationships/hyperlink" Target="http://stemrobotics.cs.pdx.edu/sites/default/files/technicprimer.swf" TargetMode="External"/><Relationship Id="rId7" Type="http://schemas.openxmlformats.org/officeDocument/2006/relationships/hyperlink" Target="http://www.youtube.com/watch?v=Mp8Y2yjV4f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feature=player_detailpage&amp;v=-KQcUo3JVUs" TargetMode="External"/><Relationship Id="rId5" Type="http://schemas.openxmlformats.org/officeDocument/2006/relationships/hyperlink" Target="http://www.youtube.com/watch?feature=player_detailpage&amp;v=_lbp0ueqHFs" TargetMode="External"/><Relationship Id="rId4" Type="http://schemas.openxmlformats.org/officeDocument/2006/relationships/hyperlink" Target="http://www.youtube.com/watch?feature=player_detailpage&amp;v=qTq2V1aPAp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Introduction to Gear Trains</a:t>
            </a:r>
            <a:br>
              <a:rPr lang="en-US" dirty="0" smtClean="0"/>
            </a:br>
            <a:r>
              <a:rPr lang="en-US" dirty="0" smtClean="0"/>
              <a:t> U1C5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4953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1.5.2 </a:t>
            </a:r>
            <a:r>
              <a:rPr lang="en-US" sz="5400" dirty="0" smtClean="0"/>
              <a:t>Introduction to Gear Trains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763000" cy="360997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Overview: 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The goal of this lesson is to give students some additional hands-on experience with the NXT kits parts and introduce the idea of gear trains (which is explored in more detail in the Getting in Gear lesson). </a:t>
            </a:r>
          </a:p>
          <a:p>
            <a:pPr marL="284163" indent="-284163" algn="l"/>
            <a:endParaRPr lang="en-US" sz="1600" dirty="0" smtClean="0">
              <a:solidFill>
                <a:schemeClr val="bg1"/>
              </a:solidFill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Objectives: 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Students will be able to:</a:t>
            </a:r>
          </a:p>
          <a:p>
            <a:pPr marL="346075" indent="-346075" algn="l"/>
            <a:r>
              <a:rPr lang="en-US" sz="2800" dirty="0" smtClean="0">
                <a:solidFill>
                  <a:schemeClr val="bg1"/>
                </a:solidFill>
              </a:rPr>
              <a:t>1.  Describe how the relative size of the gears on a crank and a wheel in a gear train determine performance</a:t>
            </a:r>
          </a:p>
          <a:p>
            <a:pPr marL="346075" indent="-346075" algn="l"/>
            <a:r>
              <a:rPr lang="en-US" sz="2800" dirty="0" smtClean="0">
                <a:solidFill>
                  <a:schemeClr val="bg1"/>
                </a:solidFill>
              </a:rPr>
              <a:t>2. Relate the gear train behavior to the example of a bicycle on a hill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Crank-and-Wheel Assembly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838200"/>
            <a:ext cx="89154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Calibri" pitchFamily="34" charset="0"/>
              </a:rPr>
              <a:t>Get these parts&gt;&gt;&gt;&gt;</a:t>
            </a:r>
          </a:p>
          <a:p>
            <a:pPr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15-hole </a:t>
            </a:r>
            <a:r>
              <a:rPr lang="en-US" sz="2600" dirty="0" smtClean="0">
                <a:solidFill>
                  <a:srgbClr val="FF0000"/>
                </a:solidFill>
                <a:latin typeface="Calibri" pitchFamily="34" charset="0"/>
              </a:rPr>
              <a:t>beams</a:t>
            </a:r>
            <a:endParaRPr lang="en-US" sz="26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 1 </a:t>
            </a:r>
            <a:r>
              <a:rPr lang="en-US" sz="2600" dirty="0" smtClean="0">
                <a:solidFill>
                  <a:srgbClr val="FF0000"/>
                </a:solidFill>
                <a:latin typeface="Calibri" pitchFamily="34" charset="0"/>
              </a:rPr>
              <a:t>non-friction peg (yellow)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Calibri" pitchFamily="34" charset="0"/>
              </a:rPr>
              <a:t> 2 medium length axles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Calibri" pitchFamily="34" charset="0"/>
              </a:rPr>
              <a:t> 1 large wheel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Calibri" pitchFamily="34" charset="0"/>
              </a:rPr>
              <a:t> 1 handle/crank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Calibri" pitchFamily="34" charset="0"/>
              </a:rPr>
              <a:t> 3 different sized gears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Calibri" pitchFamily="34" charset="0"/>
              </a:rPr>
              <a:t> 2 gray spacers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600" dirty="0">
                <a:solidFill>
                  <a:srgbClr val="FF0000"/>
                </a:solidFill>
                <a:latin typeface="Calibri" pitchFamily="34" charset="0"/>
              </a:rPr>
            </a:br>
            <a:endParaRPr lang="en-US" sz="10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6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And </a:t>
            </a:r>
            <a:r>
              <a:rPr lang="en-US" sz="2600" dirty="0">
                <a:latin typeface="Calibri" pitchFamily="34" charset="0"/>
              </a:rPr>
              <a:t>build </a:t>
            </a:r>
            <a:r>
              <a:rPr lang="en-US" sz="2600" dirty="0" smtClean="0">
                <a:latin typeface="Calibri" pitchFamily="34" charset="0"/>
              </a:rPr>
              <a:t>according to picture:</a:t>
            </a:r>
            <a:endParaRPr lang="en-US" sz="2600" dirty="0">
              <a:latin typeface="Calibri" pitchFamily="34" charset="0"/>
            </a:endParaRPr>
          </a:p>
          <a:p>
            <a:endParaRPr lang="en-US" sz="2600" dirty="0">
              <a:latin typeface="Calibri" pitchFamily="34" charset="0"/>
            </a:endParaRPr>
          </a:p>
          <a:p>
            <a:endParaRPr lang="en-US" sz="26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26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2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2" descr="http://stemrobotics.cs.pdx.edu/sites/default/files/Photo_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422" y="990600"/>
            <a:ext cx="487857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Crank-and-Wheel Assembly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838200"/>
            <a:ext cx="8915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6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26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2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2" descr="http://stemrobotics.cs.pdx.edu/sites/default/files/Photo_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2" y="0"/>
            <a:ext cx="91473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Crank-and-Wheel Assembly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914400"/>
            <a:ext cx="88392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Turn handle/crank and observe wheel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/>
              <a:t>Switch location of crank and wheel and repeat observation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/>
              <a:t>How does </a:t>
            </a:r>
            <a:r>
              <a:rPr lang="en-US" sz="2400" smtClean="0"/>
              <a:t>this </a:t>
            </a:r>
            <a:r>
              <a:rPr lang="en-US" sz="2400" smtClean="0"/>
              <a:t>relate </a:t>
            </a:r>
            <a:r>
              <a:rPr lang="en-US" sz="2400" dirty="0" smtClean="0"/>
              <a:t>to your experiences with bicycle gears (size of front and rear gears when going uphill vs. downhill)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800" dirty="0">
              <a:latin typeface="Calibri" pitchFamily="34" charset="0"/>
            </a:endParaRPr>
          </a:p>
          <a:p>
            <a:pPr marL="457200"/>
            <a:r>
              <a:rPr lang="en-US" dirty="0" smtClean="0"/>
              <a:t>When going downhill student pedals (cranks) on large gear with small gear on wheel (maximizing speed)</a:t>
            </a:r>
          </a:p>
          <a:p>
            <a:pPr marL="457200"/>
            <a:endParaRPr lang="en-US" sz="800" dirty="0" smtClean="0"/>
          </a:p>
          <a:p>
            <a:pPr marL="457200"/>
            <a:r>
              <a:rPr lang="en-US" dirty="0" smtClean="0"/>
              <a:t>When going uphill student pedals (cranks) on small gear with large gear on wheel (maximizing torque/power)</a:t>
            </a:r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173038" indent="-173038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smtClean="0"/>
              <a:t>We will revisit the speed vs. torque tradeoff later in the future Getting in Gear lesson)</a:t>
            </a:r>
          </a:p>
          <a:p>
            <a:pPr marL="173038" indent="-173038">
              <a:buFont typeface="Arial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Crank-and-Wheel Assembly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914400"/>
            <a:ext cx="88392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Set the wheel on a table and turn the crank 3 times in both configurations: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800" dirty="0" smtClean="0"/>
          </a:p>
          <a:p>
            <a:pPr marL="568325" indent="-173038"/>
            <a:r>
              <a:rPr lang="en-US" dirty="0" smtClean="0"/>
              <a:t>Turn handle/crank and observe wheel</a:t>
            </a:r>
          </a:p>
          <a:p>
            <a:pPr marL="568325" indent="-173038"/>
            <a:endParaRPr lang="en-US" sz="800" dirty="0" smtClean="0"/>
          </a:p>
          <a:p>
            <a:pPr marL="568325" indent="-173038"/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/>
              <a:t>Switch location of crank and wheel and repeat observation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/>
              <a:t>What determines how far the assembly moves?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800" dirty="0">
              <a:latin typeface="Calibri" pitchFamily="34" charset="0"/>
            </a:endParaRPr>
          </a:p>
          <a:p>
            <a:pPr lvl="1"/>
            <a:r>
              <a:rPr lang="en-US" dirty="0" smtClean="0"/>
              <a:t>Number of rotations of the wheel</a:t>
            </a:r>
          </a:p>
          <a:p>
            <a:pPr marL="457200"/>
            <a:endParaRPr lang="en-US" sz="800" dirty="0" smtClean="0"/>
          </a:p>
          <a:p>
            <a:pPr lvl="1"/>
            <a:r>
              <a:rPr lang="en-US" dirty="0" smtClean="0"/>
              <a:t>The circumference of the wheel </a:t>
            </a:r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173038" lvl="2" indent="-173038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smtClean="0"/>
              <a:t>This is foreshadowing for the future How Far lesson)</a:t>
            </a:r>
          </a:p>
          <a:p>
            <a:pPr marL="173038" lvl="2" indent="-173038">
              <a:buFont typeface="Arial" charset="0"/>
              <a:buChar char="•"/>
            </a:pPr>
            <a:endParaRPr lang="en-US" sz="2400" dirty="0" smtClean="0"/>
          </a:p>
          <a:p>
            <a:pPr marL="173038" lvl="2" indent="-173038">
              <a:buFont typeface="Arial" charset="0"/>
              <a:buChar char="•"/>
            </a:pPr>
            <a:endParaRPr lang="en-US" sz="2400" dirty="0" smtClean="0"/>
          </a:p>
          <a:p>
            <a:pPr marL="173038" indent="-173038">
              <a:buFont typeface="Arial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Crank-and-Wheel Assembly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1066800"/>
            <a:ext cx="8839200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2400" dirty="0" smtClean="0"/>
              <a:t> Note in the "downhill" configuration how much further the assemble travels </a:t>
            </a:r>
          </a:p>
          <a:p>
            <a:pPr lvl="1"/>
            <a:r>
              <a:rPr lang="en-US" sz="2400" dirty="0" smtClean="0"/>
              <a:t>Greater distance = greater speed (in the same </a:t>
            </a:r>
            <a:r>
              <a:rPr lang="en-US" sz="2000" dirty="0" smtClean="0"/>
              <a:t>period</a:t>
            </a:r>
            <a:r>
              <a:rPr lang="en-US" sz="2400" dirty="0" smtClean="0"/>
              <a:t> of time)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4000" dirty="0">
              <a:latin typeface="Calibri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/>
              <a:t>This can also be looked at from an energy conversion perspective: 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4000" dirty="0" smtClean="0"/>
          </a:p>
          <a:p>
            <a:pPr marL="173038" lvl="2" indent="-17303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/>
              <a:t>Rider inputs energy by pedaling: 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800" dirty="0">
              <a:latin typeface="Calibri" pitchFamily="34" charset="0"/>
            </a:endParaRPr>
          </a:p>
          <a:p>
            <a:pPr lvl="1"/>
            <a:r>
              <a:rPr lang="en-US" dirty="0" smtClean="0"/>
              <a:t>In one case, the energy converts into more kinetic energy (speed)</a:t>
            </a:r>
          </a:p>
          <a:p>
            <a:pPr lvl="1"/>
            <a:endParaRPr lang="en-US" sz="800" dirty="0" smtClean="0"/>
          </a:p>
          <a:p>
            <a:pPr marL="457200" lvl="2"/>
            <a:r>
              <a:rPr lang="en-US" dirty="0" smtClean="0"/>
              <a:t>In the other, the energy converts into lifting the bike/rider up the hill      (increasing potential energy)</a:t>
            </a:r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457200"/>
            <a:endParaRPr lang="en-US" dirty="0" smtClean="0"/>
          </a:p>
          <a:p>
            <a:pPr marL="173038" lvl="2" indent="-173038">
              <a:buFont typeface="Arial" charset="0"/>
              <a:buChar char="•"/>
            </a:pPr>
            <a:endParaRPr lang="en-US" sz="2400" dirty="0" smtClean="0"/>
          </a:p>
          <a:p>
            <a:pPr marL="173038" lvl="2" indent="-173038">
              <a:buFont typeface="Arial" charset="0"/>
              <a:buChar char="•"/>
            </a:pPr>
            <a:endParaRPr lang="en-US" sz="2400" dirty="0" smtClean="0"/>
          </a:p>
          <a:p>
            <a:pPr marL="173038" indent="-173038">
              <a:buFont typeface="Arial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NXT Parts Exploration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CMU Technical Primer Flash – Construction Techniques</a:t>
            </a:r>
          </a:p>
          <a:p>
            <a:pPr lvl="1">
              <a:defRPr/>
            </a:pPr>
            <a:r>
              <a:rPr lang="en-US" sz="1600" dirty="0" smtClean="0">
                <a:hlinkClick r:id="rId3"/>
              </a:rPr>
              <a:t>http://stemrobotics.cs.pdx.edu/sites/default/files/technicprimer.swf</a:t>
            </a:r>
            <a:endParaRPr lang="en-US" sz="1600" dirty="0" smtClean="0"/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r>
              <a:rPr lang="en-US" sz="2400" dirty="0" err="1" smtClean="0"/>
              <a:t>CubeStormer</a:t>
            </a:r>
            <a:r>
              <a:rPr lang="en-US" sz="2400" dirty="0" smtClean="0"/>
              <a:t> II "The Ultimate Cube Solver”  (3:08)</a:t>
            </a:r>
          </a:p>
          <a:p>
            <a:pPr marL="622300" lvl="1" indent="-225425" eaLnBrk="1" hangingPunct="1">
              <a:defRPr/>
            </a:pPr>
            <a:r>
              <a:rPr lang="en-US" sz="1600" u="sng" dirty="0" smtClean="0">
                <a:hlinkClick r:id="rId4"/>
              </a:rPr>
              <a:t>http://www.youtube.com/watch?feature=player_detailpage&amp;v=qTq2V1aPAp8</a:t>
            </a:r>
            <a:r>
              <a:rPr lang="en-US" sz="1600" u="sng" dirty="0" smtClean="0"/>
              <a:t> </a:t>
            </a:r>
            <a:endParaRPr lang="en-US" sz="1600" dirty="0" smtClean="0"/>
          </a:p>
          <a:p>
            <a:pPr marL="292100" indent="-292100" eaLnBrk="1" hangingPunct="1">
              <a:tabLst>
                <a:tab pos="622300" algn="l"/>
              </a:tabLst>
              <a:defRPr/>
            </a:pPr>
            <a:r>
              <a:rPr lang="en-US" sz="2400" dirty="0" smtClean="0"/>
              <a:t>Lego </a:t>
            </a:r>
            <a:r>
              <a:rPr lang="en-US" sz="2400" dirty="0" err="1" smtClean="0"/>
              <a:t>Mindstorms</a:t>
            </a:r>
            <a:r>
              <a:rPr lang="en-US" sz="2400" dirty="0" smtClean="0"/>
              <a:t> Robots   (5:20) 	</a:t>
            </a:r>
            <a:r>
              <a:rPr lang="en-US" sz="1600" u="sng" dirty="0" smtClean="0">
                <a:hlinkClick r:id="rId5"/>
              </a:rPr>
              <a:t>http://www.youtube.com/watch?feature=player_detailpage&amp;v=_lbp0ueqHFs</a:t>
            </a:r>
            <a:endParaRPr lang="en-US" sz="1400" u="sng" dirty="0" smtClean="0"/>
          </a:p>
          <a:p>
            <a:pPr marL="292100" indent="-292100" eaLnBrk="1" hangingPunct="1">
              <a:tabLst>
                <a:tab pos="622300" algn="l"/>
              </a:tabLst>
              <a:defRPr/>
            </a:pPr>
            <a:r>
              <a:rPr lang="en-US" sz="2400" dirty="0" smtClean="0"/>
              <a:t>LEGO NXT Balancing Road </a:t>
            </a:r>
            <a:r>
              <a:rPr lang="en-US" sz="2400" dirty="0" err="1" smtClean="0"/>
              <a:t>TwoWheels</a:t>
            </a:r>
            <a:r>
              <a:rPr lang="en-US" sz="2400" dirty="0" smtClean="0"/>
              <a:t> Robot (4:37)</a:t>
            </a:r>
          </a:p>
          <a:p>
            <a:pPr marL="396875" indent="-396875" algn="r" eaLnBrk="1" hangingPunct="1">
              <a:buFont typeface="Wingdings 2" pitchFamily="18" charset="2"/>
              <a:buNone/>
              <a:tabLst>
                <a:tab pos="622300" algn="l"/>
              </a:tabLst>
              <a:defRPr/>
            </a:pPr>
            <a:r>
              <a:rPr lang="en-US" sz="1800" dirty="0" smtClean="0">
                <a:hlinkClick r:id="rId6"/>
              </a:rPr>
              <a:t>http://www.youtube.com/watch?feature=player_detailpage&amp;v=-KQcUo3JVUs</a:t>
            </a:r>
            <a:r>
              <a:rPr lang="en-US" sz="1800" dirty="0" smtClean="0"/>
              <a:t> </a:t>
            </a:r>
          </a:p>
          <a:p>
            <a:pPr eaLnBrk="1" hangingPunct="1">
              <a:defRPr/>
            </a:pPr>
            <a:r>
              <a:rPr lang="en-US" sz="2400" dirty="0" smtClean="0"/>
              <a:t>Sudoku Solver (4:06)</a:t>
            </a:r>
          </a:p>
          <a:p>
            <a:pPr lvl="1" eaLnBrk="1" hangingPunct="1">
              <a:defRPr/>
            </a:pPr>
            <a:r>
              <a:rPr lang="en-US" sz="2000" dirty="0" smtClean="0">
                <a:hlinkClick r:id="rId7"/>
              </a:rPr>
              <a:t>http://www.youtube.com/watch?v=Mp8Y2yjV4fU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Portrayer  (1:42)</a:t>
            </a:r>
          </a:p>
          <a:p>
            <a:pPr lvl="1" eaLnBrk="1" hangingPunct="1">
              <a:defRPr/>
            </a:pPr>
            <a:r>
              <a:rPr lang="en-US" sz="1600" dirty="0" smtClean="0">
                <a:hlinkClick r:id="rId8"/>
              </a:rPr>
              <a:t>http://www.youtube.com/watch?v=_ogQuLdEcBY&amp;feature=player_embedded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10584</TotalTime>
  <Words>496</Words>
  <Application>Microsoft Office PowerPoint</Application>
  <PresentationFormat>On-screen Show (4:3)</PresentationFormat>
  <Paragraphs>181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Introduction to Gear Trains  U1C5</vt:lpstr>
      <vt:lpstr>1.5.2 Introduction to Gear Trains</vt:lpstr>
      <vt:lpstr>Crank-and-Wheel Assembly</vt:lpstr>
      <vt:lpstr>Crank-and-Wheel Assembly</vt:lpstr>
      <vt:lpstr>Crank-and-Wheel Assembly</vt:lpstr>
      <vt:lpstr>Crank-and-Wheel Assembly</vt:lpstr>
      <vt:lpstr>Crank-and-Wheel Assembly</vt:lpstr>
      <vt:lpstr>PowerPoint Presentation</vt:lpstr>
      <vt:lpstr>NXT Parts Exploration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Rule</dc:title>
  <dc:creator>Randy</dc:creator>
  <cp:lastModifiedBy>tmann</cp:lastModifiedBy>
  <cp:revision>207</cp:revision>
  <dcterms:created xsi:type="dcterms:W3CDTF">2009-07-20T13:44:00Z</dcterms:created>
  <dcterms:modified xsi:type="dcterms:W3CDTF">2013-02-14T20:11:54Z</dcterms:modified>
</cp:coreProperties>
</file>